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9"/>
  </p:notesMasterIdLst>
  <p:handoutMasterIdLst>
    <p:handoutMasterId r:id="rId20"/>
  </p:handoutMasterIdLst>
  <p:sldIdLst>
    <p:sldId id="267" r:id="rId2"/>
    <p:sldId id="302" r:id="rId3"/>
    <p:sldId id="303" r:id="rId4"/>
    <p:sldId id="300" r:id="rId5"/>
    <p:sldId id="272" r:id="rId6"/>
    <p:sldId id="260" r:id="rId7"/>
    <p:sldId id="290" r:id="rId8"/>
    <p:sldId id="291" r:id="rId9"/>
    <p:sldId id="292" r:id="rId10"/>
    <p:sldId id="294" r:id="rId11"/>
    <p:sldId id="295" r:id="rId12"/>
    <p:sldId id="299" r:id="rId13"/>
    <p:sldId id="296" r:id="rId14"/>
    <p:sldId id="301" r:id="rId15"/>
    <p:sldId id="297" r:id="rId16"/>
    <p:sldId id="293" r:id="rId17"/>
    <p:sldId id="29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06.11.2020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06.11.2020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3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062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56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06.11.2020</a:t>
            </a:fld>
            <a:r>
              <a:rPr lang="de-DE" dirty="0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 dirty="0"/>
              <a:t>Immersive Rigging and Skinning in Virtual Reality Environments </a:t>
            </a:r>
            <a:r>
              <a:rPr lang="de-DE" sz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 dirty="0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NcByctd_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UsJbcyeRUI" TargetMode="External"/><Relationship Id="rId2" Type="http://schemas.openxmlformats.org/officeDocument/2006/relationships/hyperlink" Target="https://www.youtube.com/watch?v=Khoer5DpQk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Immersive Rigging and Skinning in Virtual Reality Environments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06.11.2020</a:t>
            </a:fld>
            <a:r>
              <a:rPr lang="de-DE" dirty="0"/>
              <a:t> | </a:t>
            </a:r>
            <a:r>
              <a:rPr lang="de-DE" altLang="zh-CN" dirty="0"/>
              <a:t>Zhongyuan Yu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Visualizing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Method1:</a:t>
            </a:r>
          </a:p>
          <a:p>
            <a:pPr lvl="1"/>
            <a:r>
              <a:rPr lang="en-AU" dirty="0"/>
              <a:t>We can visualize a skinned mesh by varying the position/ direction of individual bones. </a:t>
            </a:r>
          </a:p>
          <a:p>
            <a:r>
              <a:rPr lang="en-AU" dirty="0"/>
              <a:t>Method2: </a:t>
            </a:r>
          </a:p>
          <a:p>
            <a:pPr lvl="1"/>
            <a:r>
              <a:rPr lang="en-AU" dirty="0"/>
              <a:t>Or different </a:t>
            </a:r>
            <a:r>
              <a:rPr lang="en-AU" dirty="0" err="1"/>
              <a:t>color</a:t>
            </a:r>
            <a:r>
              <a:rPr lang="en-AU" dirty="0"/>
              <a:t> can be used to render individual bones depends on the value it takes. (bone weights)</a:t>
            </a:r>
          </a:p>
          <a:p>
            <a:r>
              <a:rPr lang="en-AU" dirty="0"/>
              <a:t>The skinned mesh can be visualized in more than those two ways.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4) </a:t>
            </a:r>
            <a:r>
              <a:rPr lang="en-AU" dirty="0"/>
              <a:t>Visualizing The Skinned Mesh</a:t>
            </a:r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176509"/>
            <a:ext cx="3990488" cy="220594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475543"/>
            <a:ext cx="3990488" cy="25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A acceptable result can be acquired with minimal effort.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capture the user movements in VR</a:t>
            </a:r>
          </a:p>
          <a:p>
            <a:pPr lvl="1"/>
            <a:r>
              <a:rPr lang="en-AU" dirty="0"/>
              <a:t> we can use the positions of the controllers as well as the position of the headset. (Or other </a:t>
            </a:r>
            <a:r>
              <a:rPr lang="de-DE" dirty="0" err="1"/>
              <a:t>trackables</a:t>
            </a:r>
            <a:r>
              <a:rPr lang="en-AU" dirty="0"/>
              <a:t>) The other parts of the skeleton of the character can be adjusted accordingly with help of IK algorithm. </a:t>
            </a:r>
          </a:p>
          <a:p>
            <a:r>
              <a:rPr lang="en-AU" dirty="0"/>
              <a:t>We may not get an accurate result,</a:t>
            </a:r>
          </a:p>
          <a:p>
            <a:pPr lvl="1"/>
            <a:r>
              <a:rPr lang="en-AU" dirty="0"/>
              <a:t>But an acceptable result of the motion can be captured without special </a:t>
            </a:r>
            <a:r>
              <a:rPr lang="en-AU" dirty="0" err="1"/>
              <a:t>equipments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Which is suitable for the case of VR games and some other similar applications.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D7BD219-10EE-4346-91A8-600F828FA6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" b="8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/>
          </a:bodyPr>
          <a:lstStyle/>
          <a:p>
            <a:r>
              <a:rPr lang="en-AU" dirty="0"/>
              <a:t>Support IK algorithm with multiple targets: </a:t>
            </a:r>
          </a:p>
          <a:p>
            <a:pPr lvl="1"/>
            <a:r>
              <a:rPr lang="en-AU" dirty="0"/>
              <a:t>calculate IK chains multiple times with different target positions. </a:t>
            </a:r>
          </a:p>
          <a:p>
            <a:pPr lvl="1"/>
            <a:r>
              <a:rPr lang="en-AU" dirty="0"/>
              <a:t>More stable IK algorithms can be easily involved.  </a:t>
            </a:r>
          </a:p>
          <a:p>
            <a:r>
              <a:rPr lang="en-AU" dirty="0"/>
              <a:t>Such a solution can be simplified and improved in future work.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58" y="1251542"/>
            <a:ext cx="4286921" cy="35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Recording, saving animations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342587" cy="479901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On GUI:</a:t>
            </a:r>
          </a:p>
          <a:p>
            <a:pPr lvl="1"/>
            <a:r>
              <a:rPr lang="de-DE" dirty="0" err="1"/>
              <a:t>Animations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and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Gui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.</a:t>
            </a:r>
            <a:endParaRPr lang="en-AU" dirty="0"/>
          </a:p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</a:p>
          <a:p>
            <a:r>
              <a:rPr lang="en-AU" dirty="0"/>
              <a:t>Feature1: </a:t>
            </a:r>
          </a:p>
          <a:p>
            <a:pPr lvl="1"/>
            <a:r>
              <a:rPr lang="en-AU" dirty="0"/>
              <a:t>The currently implemented animation assumes that the local frame is aligned to the world frame. Further work will support the other cases.</a:t>
            </a:r>
            <a:endParaRPr lang="de-DE" dirty="0"/>
          </a:p>
          <a:p>
            <a:r>
              <a:rPr lang="en-AU" dirty="0"/>
              <a:t>Feature2: </a:t>
            </a:r>
          </a:p>
          <a:p>
            <a:pPr lvl="1"/>
            <a:r>
              <a:rPr lang="de-DE" dirty="0" err="1"/>
              <a:t>Adjestable</a:t>
            </a:r>
            <a:r>
              <a:rPr lang="de-DE" dirty="0"/>
              <a:t> framerate.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60Hz </a:t>
            </a:r>
            <a:r>
              <a:rPr lang="de-DE" dirty="0" err="1"/>
              <a:t>now</a:t>
            </a:r>
            <a:r>
              <a:rPr lang="de-DE" dirty="0"/>
              <a:t>. The Output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.</a:t>
            </a:r>
            <a:r>
              <a:rPr lang="de-DE" dirty="0" err="1"/>
              <a:t>anim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.</a:t>
            </a:r>
          </a:p>
          <a:p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B470-73FC-4414-BD31-5EE5F738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6" y="2025540"/>
            <a:ext cx="5866614" cy="28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6E62-505F-469C-A145-164EED698C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F0EE-4121-47C1-BBB9-548D41D7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06.11.2020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3285635"/>
            <a:ext cx="5113200" cy="4798594"/>
          </a:xfrm>
        </p:spPr>
        <p:txBody>
          <a:bodyPr/>
          <a:lstStyle/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  <a:endParaRPr lang="en-AU" dirty="0"/>
          </a:p>
          <a:p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11" y="742950"/>
            <a:ext cx="3677695" cy="5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multiple views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24244"/>
            <a:ext cx="4204354" cy="1884469"/>
          </a:xfrm>
        </p:spPr>
        <p:txBody>
          <a:bodyPr/>
          <a:lstStyle/>
          <a:p>
            <a:r>
              <a:rPr lang="en-AU" dirty="0"/>
              <a:t>Multiple skeletons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621030"/>
            <a:ext cx="5113337" cy="4719278"/>
          </a:xfrm>
        </p:spPr>
        <p:txBody>
          <a:bodyPr>
            <a:normAutofit/>
          </a:bodyPr>
          <a:lstStyle/>
          <a:p>
            <a:r>
              <a:rPr lang="en-AU" dirty="0"/>
              <a:t>To support mirror effect, multiple skeletons are imported to the scene. As can be seen on right side.</a:t>
            </a:r>
          </a:p>
          <a:p>
            <a:r>
              <a:rPr lang="en-AU" dirty="0"/>
              <a:t>One main skeleton can be controlled by user and the other two imitates it.</a:t>
            </a:r>
          </a:p>
          <a:p>
            <a:r>
              <a:rPr lang="en-AU" dirty="0"/>
              <a:t>As for detail, just iterate all bones of the other two skeleton and assign the </a:t>
            </a:r>
            <a:r>
              <a:rPr lang="en-AU" dirty="0" err="1"/>
              <a:t>dofs</a:t>
            </a:r>
            <a:r>
              <a:rPr lang="en-AU" dirty="0"/>
              <a:t> the same as the one we want to </a:t>
            </a:r>
            <a:r>
              <a:rPr lang="en-AU" dirty="0" err="1"/>
              <a:t>initate</a:t>
            </a:r>
            <a:r>
              <a:rPr lang="en-AU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7) </a:t>
            </a:r>
            <a:r>
              <a:rPr lang="en-AU" dirty="0"/>
              <a:t>Creating Multiple Views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EACA7-D9AD-400A-A188-467F8367AC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7229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quality of the mocap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64372" y="4336329"/>
            <a:ext cx="4204354" cy="1884469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The </a:t>
            </a:r>
            <a:r>
              <a:rPr lang="en-AU" dirty="0" err="1"/>
              <a:t>dofs</a:t>
            </a:r>
            <a:r>
              <a:rPr lang="en-AU" dirty="0"/>
              <a:t> of the bones are not adjusted yet, the result may looks unnatural now.</a:t>
            </a:r>
          </a:p>
          <a:p>
            <a:pPr lvl="1"/>
            <a:r>
              <a:rPr lang="en-AU" dirty="0"/>
              <a:t>Solution: allow users to </a:t>
            </a:r>
            <a:r>
              <a:rPr lang="en-AU" dirty="0" err="1"/>
              <a:t>adjest</a:t>
            </a:r>
            <a:r>
              <a:rPr lang="en-AU" dirty="0"/>
              <a:t> </a:t>
            </a:r>
            <a:r>
              <a:rPr lang="en-AU" dirty="0" err="1"/>
              <a:t>dofs</a:t>
            </a:r>
            <a:r>
              <a:rPr lang="en-AU" dirty="0"/>
              <a:t> in the application. And solve constrained IK.</a:t>
            </a:r>
          </a:p>
          <a:p>
            <a:r>
              <a:rPr lang="en-AU" dirty="0"/>
              <a:t>Further more, such a motion capture scheme does not guarantee the accuracy. As IK problems may be ill-posed. (no solution in range or many solutions exist)</a:t>
            </a:r>
          </a:p>
          <a:p>
            <a:pPr lvl="1"/>
            <a:r>
              <a:rPr lang="en-AU" dirty="0"/>
              <a:t>Solution: develop a specialized algorithm.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8.1) </a:t>
            </a:r>
            <a:r>
              <a:rPr lang="en-AU" dirty="0"/>
              <a:t>The Mocap may looks unnatural now</a:t>
            </a:r>
            <a:endParaRPr lang="de-DE" dirty="0"/>
          </a:p>
          <a:p>
            <a:endParaRPr lang="de-DE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22CD88-81E4-4636-A150-5B8554DDA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203DDE-8524-4DE3-AC95-4E762B40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56513"/>
            <a:ext cx="4204355" cy="32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00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</a:t>
            </a:r>
            <a:r>
              <a:rPr lang="de-DE" dirty="0" err="1"/>
              <a:t>stability</a:t>
            </a:r>
            <a:r>
              <a:rPr lang="en-AU" dirty="0"/>
              <a:t> of the mocap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hands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will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unstable</a:t>
            </a:r>
            <a:r>
              <a:rPr lang="de-DE" dirty="0"/>
              <a:t>. </a:t>
            </a:r>
          </a:p>
          <a:p>
            <a:pPr lvl="1"/>
            <a:r>
              <a:rPr lang="en-AU" dirty="0"/>
              <a:t>Current solution: just using position information on both hands, and ignore the headset position, some unwanted movement exists. E.g. The head moves forward unexpectedly. </a:t>
            </a:r>
          </a:p>
          <a:p>
            <a:pPr lvl="1"/>
            <a:r>
              <a:rPr lang="en-AU" dirty="0"/>
              <a:t>This may be solved by a better IK.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multiple </a:t>
            </a:r>
            <a:r>
              <a:rPr lang="de-DE" dirty="0" err="1"/>
              <a:t>targets</a:t>
            </a:r>
            <a:r>
              <a:rPr lang="de-DE" dirty="0"/>
              <a:t>.</a:t>
            </a:r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8.2) </a:t>
            </a:r>
            <a:r>
              <a:rPr lang="en-AU" dirty="0"/>
              <a:t>The Mocap may be unstable under some cases</a:t>
            </a:r>
            <a:endParaRPr lang="de-DE" dirty="0"/>
          </a:p>
          <a:p>
            <a:endParaRPr lang="de-DE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39" y="1409705"/>
            <a:ext cx="7572947" cy="4798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altLang="zh-CN" dirty="0">
                <a:hlinkClick r:id="rId2"/>
              </a:rPr>
              <a:t>https://www.youtube.com/watch?v=NcByctd_PNg</a:t>
            </a: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r>
              <a:rPr lang="de-DE" altLang="zh-CN" dirty="0"/>
              <a:t>Pro:</a:t>
            </a:r>
          </a:p>
          <a:p>
            <a:pPr lvl="1"/>
            <a:r>
              <a:rPr lang="de-DE" altLang="zh-CN" sz="2400" dirty="0" err="1"/>
              <a:t>Mirroring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bones</a:t>
            </a:r>
            <a:r>
              <a:rPr lang="de-DE" altLang="zh-CN" sz="2400" dirty="0"/>
              <a:t> </a:t>
            </a:r>
          </a:p>
          <a:p>
            <a:pPr lvl="1"/>
            <a:r>
              <a:rPr lang="de-DE" altLang="zh-CN" sz="2400" dirty="0"/>
              <a:t>Intuitive </a:t>
            </a:r>
            <a:r>
              <a:rPr lang="de-DE" altLang="zh-CN" sz="2400" dirty="0" err="1"/>
              <a:t>skinning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tool</a:t>
            </a:r>
            <a:endParaRPr lang="de-DE" altLang="zh-CN" sz="2400" dirty="0"/>
          </a:p>
          <a:p>
            <a:r>
              <a:rPr lang="de-DE" altLang="zh-CN" dirty="0" err="1"/>
              <a:t>Cons</a:t>
            </a:r>
            <a:r>
              <a:rPr lang="de-DE" altLang="zh-CN" dirty="0"/>
              <a:t>:</a:t>
            </a:r>
          </a:p>
          <a:p>
            <a:pPr lvl="1"/>
            <a:r>
              <a:rPr lang="de-DE" altLang="zh-CN" sz="2400" dirty="0"/>
              <a:t>Switch </a:t>
            </a:r>
            <a:r>
              <a:rPr lang="de-DE" altLang="zh-CN" sz="2400" dirty="0" err="1"/>
              <a:t>between</a:t>
            </a:r>
            <a:r>
              <a:rPr lang="de-DE" altLang="zh-CN" sz="2400" dirty="0"/>
              <a:t> diff. Skeleton </a:t>
            </a:r>
            <a:r>
              <a:rPr lang="de-DE" altLang="zh-CN" sz="2400" dirty="0" err="1"/>
              <a:t>types</a:t>
            </a:r>
            <a:r>
              <a:rPr lang="de-DE" altLang="zh-CN" sz="2400" dirty="0"/>
              <a:t>. (BVH, )</a:t>
            </a:r>
          </a:p>
          <a:p>
            <a:pPr lvl="1"/>
            <a:r>
              <a:rPr lang="de-DE" altLang="zh-CN" sz="2400" dirty="0" err="1"/>
              <a:t>Define</a:t>
            </a:r>
            <a:r>
              <a:rPr lang="de-DE" altLang="zh-CN" sz="2400" dirty="0"/>
              <a:t> </a:t>
            </a:r>
            <a:r>
              <a:rPr lang="de-DE" altLang="zh-CN" sz="2400" dirty="0" err="1"/>
              <a:t>Dofs</a:t>
            </a:r>
            <a:r>
              <a:rPr lang="de-DE" altLang="zh-CN" sz="2400" dirty="0"/>
              <a:t> </a:t>
            </a:r>
            <a:r>
              <a:rPr lang="de-DE" altLang="zh-CN" sz="2400" dirty="0" err="1"/>
              <a:t>for</a:t>
            </a:r>
            <a:r>
              <a:rPr lang="de-DE" altLang="zh-CN" sz="2400" dirty="0"/>
              <a:t> </a:t>
            </a:r>
            <a:r>
              <a:rPr lang="de-DE" altLang="zh-CN" sz="2400" dirty="0" err="1"/>
              <a:t>each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</a:t>
            </a:r>
            <a:r>
              <a:rPr lang="de-DE" altLang="zh-CN" sz="2400" dirty="0"/>
              <a:t>.</a:t>
            </a:r>
          </a:p>
          <a:p>
            <a:pPr lvl="1"/>
            <a:r>
              <a:rPr lang="de-DE" sz="2400" dirty="0" err="1"/>
              <a:t>Apply</a:t>
            </a:r>
            <a:r>
              <a:rPr lang="de-DE" sz="2400" dirty="0"/>
              <a:t> </a:t>
            </a:r>
            <a:r>
              <a:rPr lang="de-DE" sz="2400" dirty="0" err="1"/>
              <a:t>user‘s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err="1"/>
              <a:t>Related</a:t>
            </a:r>
            <a:r>
              <a:rPr lang="de-DE" altLang="zh-CN" dirty="0"/>
              <a:t> </a:t>
            </a:r>
            <a:r>
              <a:rPr lang="de-DE" altLang="zh-CN" dirty="0" err="1"/>
              <a:t>works</a:t>
            </a:r>
            <a:r>
              <a:rPr lang="de-DE" altLang="zh-CN" dirty="0"/>
              <a:t> (Immersive </a:t>
            </a:r>
            <a:r>
              <a:rPr lang="de-DE" altLang="zh-CN" dirty="0" err="1"/>
              <a:t>rigging</a:t>
            </a:r>
            <a:r>
              <a:rPr lang="de-DE" altLang="zh-CN" dirty="0"/>
              <a:t>)</a:t>
            </a:r>
            <a:br>
              <a:rPr lang="de-DE" altLang="zh-CN" dirty="0"/>
            </a:b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ED6E6-5AB3-4828-8759-91C6FB488A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i="0" dirty="0" err="1">
                <a:solidFill>
                  <a:srgbClr val="000000"/>
                </a:solidFill>
                <a:effectLst/>
                <a:latin typeface="Circe"/>
              </a:rPr>
              <a:t>MasterpieceVR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06.11.2020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DFEA7-E583-4339-B301-0D5A1A16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656" y="943314"/>
            <a:ext cx="3639499" cy="2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76716-9FDA-45CF-9B60-28DB9C54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655" y="3129292"/>
            <a:ext cx="3639499" cy="321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A1D8D-0891-4CD2-9E7D-D97D3A40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1116092"/>
            <a:ext cx="6398321" cy="4798594"/>
          </a:xfrm>
        </p:spPr>
        <p:txBody>
          <a:bodyPr>
            <a:normAutofit fontScale="92500" lnSpcReduction="20000"/>
          </a:bodyPr>
          <a:lstStyle/>
          <a:p>
            <a:r>
              <a:rPr lang="de-DE" b="1" i="0" dirty="0" err="1">
                <a:effectLst/>
                <a:latin typeface="Roboto" panose="02000000000000000000" pitchFamily="2" charset="0"/>
              </a:rPr>
              <a:t>I</a:t>
            </a:r>
            <a:r>
              <a:rPr lang="de-DE" b="1" dirty="0" err="1">
                <a:latin typeface="Roboto" panose="02000000000000000000" pitchFamily="2" charset="0"/>
              </a:rPr>
              <a:t>k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inema</a:t>
            </a:r>
            <a:r>
              <a:rPr lang="de-DE" dirty="0">
                <a:latin typeface="Roboto" panose="02000000000000000000" pitchFamily="2" charset="0"/>
              </a:rPr>
              <a:t> </a:t>
            </a:r>
          </a:p>
          <a:p>
            <a:pPr marL="457200" lvl="1" indent="0">
              <a:buNone/>
            </a:pPr>
            <a:r>
              <a:rPr lang="de-DE" dirty="0">
                <a:hlinkClick r:id="rId2"/>
              </a:rPr>
              <a:t>https://www.youtube.com/watch?v=Khoer5DpQkE</a:t>
            </a:r>
            <a:endParaRPr lang="de-DE" dirty="0"/>
          </a:p>
          <a:p>
            <a:r>
              <a:rPr lang="de-DE" b="1" i="0" dirty="0">
                <a:effectLst/>
                <a:latin typeface="Roboto" panose="02000000000000000000" pitchFamily="2" charset="0"/>
              </a:rPr>
              <a:t>VR 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Mocap</a:t>
            </a:r>
            <a:r>
              <a:rPr lang="de-DE" b="1" i="0" dirty="0">
                <a:effectLst/>
                <a:latin typeface="Roboto" panose="02000000000000000000" pitchFamily="2" charset="0"/>
              </a:rPr>
              <a:t> Studio</a:t>
            </a:r>
          </a:p>
          <a:p>
            <a:pPr marL="457200" lvl="1" indent="0">
              <a:buNone/>
            </a:pPr>
            <a:r>
              <a:rPr lang="de-DE" b="0" i="0" dirty="0">
                <a:effectLst/>
                <a:latin typeface="Roboto" panose="02000000000000000000" pitchFamily="2" charset="0"/>
                <a:hlinkClick r:id="rId3"/>
              </a:rPr>
              <a:t>https://www.youtube.com/watch?v=QUsJbcyeRUI</a:t>
            </a: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  <a:p>
            <a:pPr marL="457200" lvl="1" indent="0">
              <a:buNone/>
            </a:pPr>
            <a:r>
              <a:rPr lang="de-DE" sz="3000" b="0" i="0" dirty="0">
                <a:effectLst/>
                <a:latin typeface="Roboto" panose="02000000000000000000" pitchFamily="2" charset="0"/>
              </a:rPr>
              <a:t>Pro:</a:t>
            </a:r>
          </a:p>
          <a:p>
            <a:pPr lvl="2"/>
            <a:r>
              <a:rPr lang="de-DE" sz="2600" b="0" i="0" dirty="0">
                <a:effectLst/>
                <a:latin typeface="Roboto" panose="02000000000000000000" pitchFamily="2" charset="0"/>
              </a:rPr>
              <a:t>Low </a:t>
            </a:r>
            <a:r>
              <a:rPr lang="de-DE" sz="2600" b="0" i="0" dirty="0" err="1">
                <a:effectLst/>
                <a:latin typeface="Roboto" panose="02000000000000000000" pitchFamily="2" charset="0"/>
              </a:rPr>
              <a:t>cost</a:t>
            </a:r>
            <a:r>
              <a:rPr lang="de-DE" sz="2600" dirty="0">
                <a:latin typeface="Roboto" panose="02000000000000000000" pitchFamily="2" charset="0"/>
              </a:rPr>
              <a:t>, </a:t>
            </a:r>
            <a:r>
              <a:rPr lang="de-DE" sz="2600" dirty="0" err="1">
                <a:latin typeface="Roboto" panose="02000000000000000000" pitchFamily="2" charset="0"/>
              </a:rPr>
              <a:t>user</a:t>
            </a:r>
            <a:r>
              <a:rPr lang="de-DE" sz="2600" dirty="0">
                <a:latin typeface="Roboto" panose="02000000000000000000" pitchFamily="2" charset="0"/>
              </a:rPr>
              <a:t> </a:t>
            </a:r>
            <a:r>
              <a:rPr lang="de-DE" sz="2600" dirty="0" err="1">
                <a:latin typeface="Roboto" panose="02000000000000000000" pitchFamily="2" charset="0"/>
              </a:rPr>
              <a:t>friendly</a:t>
            </a:r>
            <a:r>
              <a:rPr lang="de-DE" sz="2600" dirty="0">
                <a:latin typeface="Roboto" panose="02000000000000000000" pitchFamily="2" charset="0"/>
              </a:rPr>
              <a:t> (</a:t>
            </a:r>
            <a:r>
              <a:rPr lang="de-DE" sz="2600" dirty="0" err="1">
                <a:latin typeface="Roboto" panose="02000000000000000000" pitchFamily="2" charset="0"/>
              </a:rPr>
              <a:t>gamers</a:t>
            </a:r>
            <a:r>
              <a:rPr lang="de-DE" sz="2600" dirty="0">
                <a:latin typeface="Roboto" panose="02000000000000000000" pitchFamily="2" charset="0"/>
              </a:rPr>
              <a:t>).</a:t>
            </a:r>
            <a:endParaRPr lang="de-DE" sz="2600" b="0" i="0" dirty="0">
              <a:effectLst/>
              <a:latin typeface="Roboto" panose="02000000000000000000" pitchFamily="2" charset="0"/>
            </a:endParaRPr>
          </a:p>
          <a:p>
            <a:pPr lvl="2"/>
            <a:r>
              <a:rPr lang="de-DE" sz="2600" b="0" i="0" dirty="0" err="1">
                <a:effectLst/>
                <a:latin typeface="Roboto" panose="02000000000000000000" pitchFamily="2" charset="0"/>
              </a:rPr>
              <a:t>No</a:t>
            </a:r>
            <a:r>
              <a:rPr lang="de-DE" sz="2600" b="0" i="0" dirty="0">
                <a:effectLst/>
                <a:latin typeface="Roboto" panose="02000000000000000000" pitchFamily="2" charset="0"/>
              </a:rPr>
              <a:t> </a:t>
            </a:r>
            <a:r>
              <a:rPr lang="de-DE" sz="2600" b="0" i="0" dirty="0" err="1">
                <a:effectLst/>
                <a:latin typeface="Roboto" panose="02000000000000000000" pitchFamily="2" charset="0"/>
              </a:rPr>
              <a:t>need</a:t>
            </a:r>
            <a:r>
              <a:rPr lang="de-DE" sz="2600" b="0" i="0" dirty="0">
                <a:effectLst/>
                <a:latin typeface="Roboto" panose="02000000000000000000" pitchFamily="2" charset="0"/>
              </a:rPr>
              <a:t> </a:t>
            </a:r>
            <a:r>
              <a:rPr lang="de-DE" sz="2600" b="0" i="0" dirty="0" err="1">
                <a:effectLst/>
                <a:latin typeface="Roboto" panose="02000000000000000000" pitchFamily="2" charset="0"/>
              </a:rPr>
              <a:t>for</a:t>
            </a:r>
            <a:r>
              <a:rPr lang="de-DE" sz="2600" b="0" i="0" dirty="0">
                <a:effectLst/>
                <a:latin typeface="Roboto" panose="02000000000000000000" pitchFamily="2" charset="0"/>
              </a:rPr>
              <a:t> </a:t>
            </a:r>
            <a:r>
              <a:rPr lang="de-DE" sz="2600" b="0" i="0" dirty="0" err="1">
                <a:effectLst/>
                <a:latin typeface="Roboto" panose="02000000000000000000" pitchFamily="2" charset="0"/>
              </a:rPr>
              <a:t>specific</a:t>
            </a:r>
            <a:r>
              <a:rPr lang="de-DE" sz="2600" b="0" i="0" dirty="0">
                <a:effectLst/>
                <a:latin typeface="Roboto" panose="02000000000000000000" pitchFamily="2" charset="0"/>
              </a:rPr>
              <a:t> </a:t>
            </a:r>
            <a:r>
              <a:rPr lang="de-DE" sz="2600" b="0" i="0" dirty="0" err="1">
                <a:effectLst/>
                <a:latin typeface="Roboto" panose="02000000000000000000" pitchFamily="2" charset="0"/>
              </a:rPr>
              <a:t>calibration</a:t>
            </a:r>
            <a:r>
              <a:rPr lang="de-DE" sz="2600" b="0" i="0" dirty="0">
                <a:effectLst/>
                <a:latin typeface="Roboto" panose="02000000000000000000" pitchFamily="2" charset="0"/>
              </a:rPr>
              <a:t> (</a:t>
            </a:r>
            <a:r>
              <a:rPr lang="de-DE" sz="2600" b="0" i="0" dirty="0" err="1">
                <a:effectLst/>
                <a:latin typeface="Roboto" panose="02000000000000000000" pitchFamily="2" charset="0"/>
              </a:rPr>
              <a:t>I</a:t>
            </a:r>
            <a:r>
              <a:rPr lang="de-DE" sz="2600" dirty="0" err="1">
                <a:latin typeface="Roboto" panose="02000000000000000000" pitchFamily="2" charset="0"/>
              </a:rPr>
              <a:t>k</a:t>
            </a:r>
            <a:r>
              <a:rPr lang="de-DE" sz="2600" b="0" i="0" dirty="0" err="1">
                <a:effectLst/>
                <a:latin typeface="Roboto" panose="02000000000000000000" pitchFamily="2" charset="0"/>
              </a:rPr>
              <a:t>inema</a:t>
            </a:r>
            <a:r>
              <a:rPr lang="de-DE" sz="2600" b="0" i="0" dirty="0">
                <a:effectLst/>
                <a:latin typeface="Roboto" panose="02000000000000000000" pitchFamily="2" charset="0"/>
              </a:rPr>
              <a:t>, not </a:t>
            </a:r>
            <a:r>
              <a:rPr lang="de-DE" sz="2600" b="0" i="0" dirty="0" err="1">
                <a:effectLst/>
                <a:latin typeface="Roboto" panose="02000000000000000000" pitchFamily="2" charset="0"/>
              </a:rPr>
              <a:t>the</a:t>
            </a:r>
            <a:r>
              <a:rPr lang="de-DE" sz="2600" b="0" i="0" dirty="0">
                <a:effectLst/>
                <a:latin typeface="Roboto" panose="02000000000000000000" pitchFamily="2" charset="0"/>
              </a:rPr>
              <a:t> </a:t>
            </a:r>
            <a:r>
              <a:rPr lang="de-DE" sz="2600" b="0" i="0" dirty="0" err="1">
                <a:effectLst/>
                <a:latin typeface="Roboto" panose="02000000000000000000" pitchFamily="2" charset="0"/>
              </a:rPr>
              <a:t>other</a:t>
            </a:r>
            <a:r>
              <a:rPr lang="de-DE" sz="2600" b="0" i="0" dirty="0">
                <a:effectLst/>
                <a:latin typeface="Roboto" panose="02000000000000000000" pitchFamily="2" charset="0"/>
              </a:rPr>
              <a:t>).</a:t>
            </a:r>
          </a:p>
          <a:p>
            <a:pPr marL="457200" lvl="1" indent="0">
              <a:buNone/>
            </a:pPr>
            <a:r>
              <a:rPr lang="de-DE" sz="3000" dirty="0" err="1">
                <a:latin typeface="Roboto" panose="02000000000000000000" pitchFamily="2" charset="0"/>
              </a:rPr>
              <a:t>Cons</a:t>
            </a:r>
            <a:r>
              <a:rPr lang="de-DE" sz="3000" dirty="0">
                <a:latin typeface="Roboto" panose="02000000000000000000" pitchFamily="2" charset="0"/>
              </a:rPr>
              <a:t>:</a:t>
            </a:r>
          </a:p>
          <a:p>
            <a:pPr lvl="2"/>
            <a:r>
              <a:rPr lang="de-DE" sz="2600" dirty="0" err="1">
                <a:latin typeface="Roboto" panose="02000000000000000000" pitchFamily="2" charset="0"/>
              </a:rPr>
              <a:t>Dof</a:t>
            </a:r>
            <a:r>
              <a:rPr lang="de-DE" sz="2600" dirty="0">
                <a:latin typeface="Roboto" panose="02000000000000000000" pitchFamily="2" charset="0"/>
              </a:rPr>
              <a:t> </a:t>
            </a:r>
            <a:r>
              <a:rPr lang="de-DE" sz="2600" dirty="0" err="1">
                <a:latin typeface="Roboto" panose="02000000000000000000" pitchFamily="2" charset="0"/>
              </a:rPr>
              <a:t>adjestments</a:t>
            </a:r>
            <a:r>
              <a:rPr lang="de-DE" sz="2600" dirty="0">
                <a:latin typeface="Roboto" panose="02000000000000000000" pitchFamily="2" charset="0"/>
              </a:rPr>
              <a:t> </a:t>
            </a:r>
            <a:r>
              <a:rPr lang="de-DE" sz="2600" dirty="0" err="1">
                <a:latin typeface="Roboto" panose="02000000000000000000" pitchFamily="2" charset="0"/>
              </a:rPr>
              <a:t>may</a:t>
            </a:r>
            <a:r>
              <a:rPr lang="de-DE" sz="2600" dirty="0">
                <a:latin typeface="Roboto" panose="02000000000000000000" pitchFamily="2" charset="0"/>
              </a:rPr>
              <a:t> not </a:t>
            </a:r>
            <a:r>
              <a:rPr lang="de-DE" sz="2600" dirty="0" err="1">
                <a:latin typeface="Roboto" panose="02000000000000000000" pitchFamily="2" charset="0"/>
              </a:rPr>
              <a:t>supported</a:t>
            </a:r>
            <a:endParaRPr lang="de-DE" sz="2600" dirty="0">
              <a:latin typeface="Roboto" panose="02000000000000000000" pitchFamily="2" charset="0"/>
            </a:endParaRPr>
          </a:p>
          <a:p>
            <a:pPr lvl="2"/>
            <a:r>
              <a:rPr lang="de-DE" sz="2600" dirty="0">
                <a:latin typeface="Roboto" panose="02000000000000000000" pitchFamily="2" charset="0"/>
              </a:rPr>
              <a:t>Custom </a:t>
            </a:r>
            <a:r>
              <a:rPr lang="de-DE" sz="2600" dirty="0" err="1">
                <a:latin typeface="Roboto" panose="02000000000000000000" pitchFamily="2" charset="0"/>
              </a:rPr>
              <a:t>skeletons</a:t>
            </a:r>
            <a:r>
              <a:rPr lang="de-DE" sz="2600" dirty="0">
                <a:latin typeface="Roboto" panose="02000000000000000000" pitchFamily="2" charset="0"/>
              </a:rPr>
              <a:t> </a:t>
            </a:r>
            <a:r>
              <a:rPr lang="de-DE" sz="2600" dirty="0" err="1">
                <a:latin typeface="Roboto" panose="02000000000000000000" pitchFamily="2" charset="0"/>
              </a:rPr>
              <a:t>may</a:t>
            </a:r>
            <a:r>
              <a:rPr lang="de-DE" sz="2600" dirty="0">
                <a:latin typeface="Roboto" panose="02000000000000000000" pitchFamily="2" charset="0"/>
              </a:rPr>
              <a:t> not </a:t>
            </a:r>
            <a:r>
              <a:rPr lang="de-DE" sz="2600" dirty="0" err="1">
                <a:latin typeface="Roboto" panose="02000000000000000000" pitchFamily="2" charset="0"/>
              </a:rPr>
              <a:t>supported</a:t>
            </a:r>
            <a:endParaRPr lang="de-DE" sz="2600" dirty="0">
              <a:latin typeface="Roboto" panose="02000000000000000000" pitchFamily="2" charset="0"/>
            </a:endParaRPr>
          </a:p>
          <a:p>
            <a:pPr lvl="2"/>
            <a:r>
              <a:rPr lang="de-DE" sz="2600" dirty="0">
                <a:latin typeface="Roboto" panose="02000000000000000000" pitchFamily="2" charset="0"/>
              </a:rPr>
              <a:t>At least 4 </a:t>
            </a:r>
            <a:r>
              <a:rPr lang="de-DE" sz="2600" dirty="0" err="1">
                <a:latin typeface="Roboto" panose="02000000000000000000" pitchFamily="2" charset="0"/>
              </a:rPr>
              <a:t>trackers</a:t>
            </a:r>
            <a:endParaRPr lang="de-DE" sz="2600" dirty="0">
              <a:latin typeface="Roboto" panose="02000000000000000000" pitchFamily="2" charset="0"/>
            </a:endParaRPr>
          </a:p>
          <a:p>
            <a:pPr lvl="2"/>
            <a:r>
              <a:rPr lang="de-DE" sz="2600" dirty="0" err="1">
                <a:latin typeface="Roboto" panose="02000000000000000000" pitchFamily="2" charset="0"/>
              </a:rPr>
              <a:t>Artifacts</a:t>
            </a:r>
            <a:r>
              <a:rPr lang="de-DE" sz="2600" dirty="0">
                <a:latin typeface="Roboto" panose="02000000000000000000" pitchFamily="2" charset="0"/>
              </a:rPr>
              <a:t> </a:t>
            </a:r>
          </a:p>
          <a:p>
            <a:pPr marL="457200" lvl="1" indent="0">
              <a:buNone/>
            </a:pP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D706E-C388-422B-BD55-8B3191BB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(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capturing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IK)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758-A1A7-4286-979A-64097C1943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C27BB4-2780-45F2-9E4D-1C505C19EB59}" type="datetime1">
              <a:rPr lang="de-DE" smtClean="0"/>
              <a:t>07.11.2020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1D37-FDCB-41B8-B805-B1A7EEC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74956-813C-42A3-A9CE-3D6D0D4BE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162" y="943314"/>
            <a:ext cx="4503112" cy="236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65E34-690D-4CB2-AD4E-75ACCE046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162" y="3430289"/>
            <a:ext cx="4503112" cy="26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0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workflow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Rigging, </a:t>
            </a:r>
            <a:r>
              <a:rPr lang="de-DE" dirty="0" err="1"/>
              <a:t>Skinning</a:t>
            </a:r>
            <a:r>
              <a:rPr lang="de-DE" dirty="0"/>
              <a:t>, Animation and Motion </a:t>
            </a:r>
            <a:r>
              <a:rPr lang="de-DE" dirty="0" err="1"/>
              <a:t>Capturing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06.11.2020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08" y="2058128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51" y="2058128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92" y="2058128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387" y="2035385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2946510" y="278508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765124" y="277891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464748" y="2791254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49391" y="2516444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2946510" y="3254534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16595" y="328236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543471" y="3254533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AU" dirty="0"/>
              <a:t>Basic user interface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Create and manipulate bones for a given mesh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Skinning of a mesh with the created skeleton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Visualizing the skinned mesh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 users movement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Recording, saving animations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Creating multiple views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Evaluation of the quality of the mocap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Optimization of the IK algorithm</a:t>
            </a:r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 dirty="0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AAB36-F679-4792-9841-6094D59576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54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Buttons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arranged</a:t>
            </a:r>
            <a:r>
              <a:rPr lang="de-DE" dirty="0"/>
              <a:t> on a virtual wall.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flexible and extensible:</a:t>
            </a:r>
          </a:p>
          <a:p>
            <a:pPr lvl="1"/>
            <a:r>
              <a:rPr lang="en-AU" dirty="0"/>
              <a:t>A simple solution for interaction. Almost all kinds of widgets are supported. Buttons can easily be managed into groups.</a:t>
            </a:r>
          </a:p>
          <a:p>
            <a:pPr lvl="1"/>
            <a:r>
              <a:rPr lang="en-AU" dirty="0"/>
              <a:t>There is a “</a:t>
            </a:r>
            <a:r>
              <a:rPr lang="de-DE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boxgui_button</a:t>
            </a:r>
            <a:r>
              <a:rPr lang="en-AU" dirty="0"/>
              <a:t>” class to manage the properties of the buttons. In a header file called “</a:t>
            </a:r>
            <a:r>
              <a:rPr lang="en-AU" dirty="0" err="1"/>
              <a:t>BoxGui.h</a:t>
            </a:r>
            <a:r>
              <a:rPr lang="en-AU" dirty="0"/>
              <a:t>”.</a:t>
            </a:r>
          </a:p>
          <a:p>
            <a:r>
              <a:rPr lang="de-DE" dirty="0"/>
              <a:t>Visual </a:t>
            </a:r>
            <a:r>
              <a:rPr lang="de-DE" dirty="0" err="1"/>
              <a:t>feedback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</a:p>
          <a:p>
            <a:pPr lvl="1"/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support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functionalities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de-DE" altLang="zh-CN" dirty="0"/>
              <a:t>The „</a:t>
            </a:r>
            <a:r>
              <a:rPr lang="de-DE" altLang="zh-CN" dirty="0" err="1"/>
              <a:t>BoxGui</a:t>
            </a:r>
            <a:r>
              <a:rPr lang="de-DE" altLang="zh-CN" dirty="0"/>
              <a:t>“</a:t>
            </a:r>
            <a:endParaRPr lang="en-AU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3F63873-00E3-4D37-90E1-331C5F0998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6" b="16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pose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in </a:t>
            </a:r>
            <a:r>
              <a:rPr lang="en-AU" dirty="0"/>
              <a:t>wireframe mode.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A custom mesh renderer: </a:t>
            </a:r>
          </a:p>
          <a:p>
            <a:pPr lvl="1"/>
            <a:r>
              <a:rPr lang="en-AU" dirty="0"/>
              <a:t>It contains a vertex shader, a geometry shader, a fragment shader, and some </a:t>
            </a:r>
            <a:r>
              <a:rPr lang="en-AU" dirty="0" err="1"/>
              <a:t>c++</a:t>
            </a:r>
            <a:r>
              <a:rPr lang="en-AU" dirty="0"/>
              <a:t> codes to upload/ update data. E.g. bone attachment matrices, model view matrix and some Boolean variables. The mesh can thus be adjusted according to bone movement.</a:t>
            </a:r>
          </a:p>
          <a:p>
            <a:r>
              <a:rPr lang="en-AU" dirty="0"/>
              <a:t>Different rendering modes possible:</a:t>
            </a:r>
          </a:p>
          <a:p>
            <a:pPr lvl="1"/>
            <a:r>
              <a:rPr lang="en-AU" dirty="0"/>
              <a:t>One can render the given mesh in one of the following modes:  transparent mode, wireframe mode and with back face culling.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2.1) </a:t>
            </a:r>
            <a:r>
              <a:rPr lang="de-DE" dirty="0" err="1"/>
              <a:t>Render</a:t>
            </a:r>
            <a:r>
              <a:rPr lang="de-DE" dirty="0"/>
              <a:t> A Given Mesh</a:t>
            </a:r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Iteratively: </a:t>
            </a:r>
          </a:p>
          <a:p>
            <a:pPr lvl="1"/>
            <a:r>
              <a:rPr lang="en-AU" dirty="0"/>
              <a:t>A load of a predefined skeleton from disk is supported. That means one can continually refine a skeleton in a simple way.</a:t>
            </a:r>
          </a:p>
          <a:p>
            <a:r>
              <a:rPr lang="en-AU" dirty="0"/>
              <a:t>Flexible: </a:t>
            </a:r>
          </a:p>
          <a:p>
            <a:pPr lvl="1"/>
            <a:r>
              <a:rPr lang="en-AU" dirty="0"/>
              <a:t>It is quite flexible that skeletons can be defined for a given mesh in any shape.</a:t>
            </a:r>
          </a:p>
          <a:p>
            <a:r>
              <a:rPr lang="en-AU" dirty="0"/>
              <a:t>Currently supported operations: </a:t>
            </a:r>
          </a:p>
          <a:p>
            <a:pPr lvl="1"/>
            <a:r>
              <a:rPr lang="en-AU" dirty="0"/>
              <a:t>One can add, delete and move the selected bone.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2.2)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Skeleton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2C32C96-25A8-4EE1-9D15-B1543C6019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" b="6904"/>
          <a:stretch>
            <a:fillRect/>
          </a:stretch>
        </p:blipFill>
        <p:spPr>
          <a:xfrm>
            <a:off x="7065060" y="1111546"/>
            <a:ext cx="4114445" cy="231745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60" y="3571769"/>
            <a:ext cx="4144277" cy="2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The given mesh can be adjusted according to the skeleton. Which provides an animation effect. Here we take the spiderman as an example.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Generate </a:t>
            </a:r>
            <a:r>
              <a:rPr lang="de-DE" altLang="zh-CN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When rigging is finished, a skeleton is defined and transformed to a special format which can be feed into </a:t>
            </a:r>
            <a:r>
              <a:rPr lang="de-DE" dirty="0"/>
              <a:t>Pinocchio.</a:t>
            </a:r>
          </a:p>
          <a:p>
            <a:r>
              <a:rPr lang="en-AU" dirty="0"/>
              <a:t>Load </a:t>
            </a:r>
            <a:r>
              <a:rPr lang="en-AU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The attachment data for bones is available as output file. We have to load it explicitly in the VR scene, by clicking the button.</a:t>
            </a:r>
          </a:p>
          <a:p>
            <a:r>
              <a:rPr lang="en-AU" dirty="0"/>
              <a:t>Alternative: </a:t>
            </a:r>
          </a:p>
          <a:p>
            <a:pPr lvl="1"/>
            <a:r>
              <a:rPr lang="en-AU" dirty="0"/>
              <a:t>As the skeleton is defined according to the given mesh directly, we can assume that it will fit the mesh well. Thus a custom skinning tool may be a better choice.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3) </a:t>
            </a:r>
            <a:r>
              <a:rPr lang="de-DE" dirty="0" err="1"/>
              <a:t>Skinning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Pinocchio Library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1313</Words>
  <Application>Microsoft Office PowerPoint</Application>
  <PresentationFormat>Widescreen</PresentationFormat>
  <Paragraphs>177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Circe</vt:lpstr>
      <vt:lpstr>Open Sans</vt:lpstr>
      <vt:lpstr>Arial</vt:lpstr>
      <vt:lpstr>Calibri</vt:lpstr>
      <vt:lpstr>Consolas</vt:lpstr>
      <vt:lpstr>Roboto</vt:lpstr>
      <vt:lpstr>Times New Roman</vt:lpstr>
      <vt:lpstr>Office Theme</vt:lpstr>
      <vt:lpstr>Immersive Rigging and Skinning in Virtual Reality Environments</vt:lpstr>
      <vt:lpstr>Related works (Immersive rigging) </vt:lpstr>
      <vt:lpstr>Related works (motion capturing with IK)</vt:lpstr>
      <vt:lpstr>The workflow</vt:lpstr>
      <vt:lpstr>Tasks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Visualizing the skinned mesh</vt:lpstr>
      <vt:lpstr>Record users movement with ik</vt:lpstr>
      <vt:lpstr>Record users movement with ik</vt:lpstr>
      <vt:lpstr>Recording, saving animations</vt:lpstr>
      <vt:lpstr>PowerPoint Presentation</vt:lpstr>
      <vt:lpstr>Creating multiple views</vt:lpstr>
      <vt:lpstr>Evaluation of the quality of the mocap </vt:lpstr>
      <vt:lpstr>Evaluation of the stability of the mocap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110</cp:revision>
  <dcterms:created xsi:type="dcterms:W3CDTF">2020-10-28T10:03:11Z</dcterms:created>
  <dcterms:modified xsi:type="dcterms:W3CDTF">2020-11-07T00:09:23Z</dcterms:modified>
</cp:coreProperties>
</file>